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5" r:id="rId6"/>
    <p:sldId id="258" r:id="rId7"/>
    <p:sldId id="266" r:id="rId8"/>
    <p:sldId id="267" r:id="rId9"/>
    <p:sldId id="264" r:id="rId10"/>
    <p:sldId id="268" r:id="rId11"/>
    <p:sldId id="271" r:id="rId12"/>
    <p:sldId id="269" r:id="rId13"/>
    <p:sldId id="270" r:id="rId14"/>
    <p:sldId id="272" r:id="rId15"/>
    <p:sldId id="273" r:id="rId16"/>
    <p:sldId id="274" r:id="rId17"/>
    <p:sldId id="275" r:id="rId18"/>
  </p:sldIdLst>
  <p:sldSz cx="12192000" cy="6858000"/>
  <p:notesSz cx="6858000" cy="9144000"/>
  <p:embeddedFontLst>
    <p:embeddedFont>
      <p:font typeface="AppleSDGothicNeoB00" panose="02000503000000000000" pitchFamily="2" charset="-127"/>
      <p:regular r:id="rId19"/>
    </p:embeddedFont>
    <p:embeddedFont>
      <p:font typeface="AppleSDGothicNeoH00" panose="02000503000000000000" pitchFamily="2" charset="-127"/>
      <p:regular r:id="rId20"/>
    </p:embeddedFont>
    <p:embeddedFont>
      <p:font typeface="AppleSDGothicNeoL00" panose="02000503000000000000" pitchFamily="2" charset="-127"/>
      <p:regular r:id="rId21"/>
    </p:embeddedFont>
    <p:embeddedFont>
      <p:font typeface="AppleSDGothicNeoM00" panose="02000503000000000000" pitchFamily="2" charset="-127"/>
      <p:regular r:id="rId22"/>
    </p:embeddedFont>
    <p:embeddedFont>
      <p:font typeface="나눔스퀘어_ac Bold" panose="020B0600000101010101" pitchFamily="50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BE89"/>
    <a:srgbClr val="73A656"/>
    <a:srgbClr val="D5F3E7"/>
    <a:srgbClr val="2DC389"/>
    <a:srgbClr val="4C6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9D0A-0B1B-1AEA-BEB5-E15D98814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DEABB6-FEF6-A8BE-D25D-2336D0D7B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A75BE-7A6D-93AA-4E26-13FC729E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3C87A-772F-1190-D117-D2720361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657DD-A5F0-E4B8-4257-4D8FE4CF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8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8B642-C926-1B23-17AC-D78C8073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C5743F-6A71-DED9-A329-01C81C930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B1961-E734-953D-EA0B-37D80DAA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6C457-F7E2-FDED-ADC6-A925A05F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C078B-123A-5AC9-2722-92AD46A8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8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6E0A37-BA66-8F51-179C-440EC2ECE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8BF5D8-835A-7E0C-4EC0-658684EEF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B163C-57C1-E069-998D-C4517859A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044B0-57E1-0B73-44DE-7BB4A8FB6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475E3-E009-A885-9CCB-71E5BDC7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9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05481-56FA-0A2F-41E4-56BA7031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C452E-0566-33F0-89CC-D84D6FD1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647D9-16FC-7F51-E21F-7C171CD9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2CC30-0377-6DFC-35EE-4558C108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0ED29-CD87-46BB-7C67-892B0A00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E3BD0-B028-1F8C-A490-136FAFA4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EE5636-6266-CB28-B127-5D31DCC52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B3F563-3084-8C2B-B16E-162E7199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B303F-7BC0-1708-6BF9-553F2C03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464C2-D038-9AA5-ABF1-7F5AC7B6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5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11FE-2676-43CA-ACFD-25FE8116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21753-0B90-52C3-D66D-B45EAED24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3F94C-5CFB-1760-A8E1-B97CF88DB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875671-69BD-B9E4-C6D2-3EEC3A98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C8652-BD87-30D0-0DC8-E3150B6D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D45EF-3C4D-8F61-DD57-E36CF739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9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145A6-60C3-C062-B449-F60293D4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5B11FC-3260-584D-5D0A-4B2CB30A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7B1A1-7D79-D335-358D-DFB99D773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D93A23-9104-1FA7-C44A-F683862F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457F57-E81E-D889-2EF4-FC466DD75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5C42F0-62A8-8955-6BDB-3899BB40B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AE6553-1A23-5A11-FDBB-80E77119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1D89EC-5652-1D78-BA28-E3BFDBB6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4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8D922-92BE-5667-0B58-4063F5EE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A625D6-20DF-3BC9-F06D-B4E6B5AD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25B37-4EBB-91AB-4111-13F504CC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A881B6-5533-68B8-62CB-DAE10D31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1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85283A-04F6-59C4-1747-C69D4A65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40F19C-8CA2-9377-F2AD-BB6C4080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681043-6597-0BC8-108B-2C0A5DCA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3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B530-DEB8-5A15-B8CB-212E9E4B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A5654-6AD4-AD4E-0F3C-DCC81B9A0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86B639-5997-8441-2679-1EAE0D539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00C58F-5740-E8E7-38E5-8E3E505AC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8BC1A9-8A33-20C0-AD92-DB9B4311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C51486-734F-6BB4-DDEF-B5C3BC13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7DE97-D809-D7CA-B2DC-52D1A1B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B922C3-51DC-E28B-2D0B-1324DDE6E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399C1C-15FF-1A36-6019-CC9578756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D0DD1F-6444-64D8-2B5A-1CD2B2FB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81229-6A30-86D8-6F97-9EC1E4AD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94C3C4-2A8F-7FCF-A074-1AD6F558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2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2866B1-17F5-F51C-56DF-37030ABB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093927-7B48-E115-50D4-54D6E49C4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A2075-7402-FA12-35A6-A80110879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EC1A-7920-4C14-A324-6BBA11638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A15A5-1017-F49E-446D-CAC773497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DA346-D28E-4513-4CE7-76E0C7D7C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FDE7-AFF3-4A70-BDC8-D060CD2F3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4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93FF1E-9F7B-2D6E-90D8-7D9FDA1021F7}"/>
              </a:ext>
            </a:extLst>
          </p:cNvPr>
          <p:cNvSpPr txBox="1"/>
          <p:nvPr/>
        </p:nvSpPr>
        <p:spPr>
          <a:xfrm>
            <a:off x="778933" y="2345266"/>
            <a:ext cx="469712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따릉이</a:t>
            </a:r>
            <a:r>
              <a:rPr lang="ko-KR" altLang="en-US" sz="4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데이터베이스</a:t>
            </a:r>
            <a:endParaRPr lang="en-US" altLang="ko-KR" sz="4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sz="4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sz="2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2021039066 </a:t>
            </a:r>
            <a:r>
              <a:rPr lang="ko-KR" altLang="en-US" sz="2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박정현</a:t>
            </a:r>
            <a:endParaRPr lang="en-US" sz="28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056" name="Picture 8" descr="그린채널 - '따릉이' 간편이용방법 정복!">
            <a:extLst>
              <a:ext uri="{FF2B5EF4-FFF2-40B4-BE49-F238E27FC236}">
                <a16:creationId xmlns:a16="http://schemas.microsoft.com/office/drawing/2014/main" id="{C82E5868-0F3B-6501-B92C-52CF3BDF5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6" r="6250"/>
          <a:stretch/>
        </p:blipFill>
        <p:spPr bwMode="auto">
          <a:xfrm>
            <a:off x="5762625" y="3810000"/>
            <a:ext cx="64293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199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따릉이 조회 서비스 - 개인 - Microsoft​ Edge 2023-12-07 04-17-31">
            <a:hlinkClick r:id="" action="ppaction://media"/>
            <a:extLst>
              <a:ext uri="{FF2B5EF4-FFF2-40B4-BE49-F238E27FC236}">
                <a16:creationId xmlns:a16="http://schemas.microsoft.com/office/drawing/2014/main" id="{B0E865B0-EAAE-4B5A-C45C-E099716461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2895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0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EB6784-ED68-88D4-6CB5-5009E9D0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760"/>
            <a:ext cx="12192000" cy="62024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B52DE3-7033-6EA6-5CD6-77A8336B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80" y="463701"/>
            <a:ext cx="5648935" cy="7261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FB1289-136C-A980-73AA-0FA94E14D3B4}"/>
              </a:ext>
            </a:extLst>
          </p:cNvPr>
          <p:cNvSpPr/>
          <p:nvPr/>
        </p:nvSpPr>
        <p:spPr>
          <a:xfrm>
            <a:off x="0" y="760241"/>
            <a:ext cx="1595718" cy="40341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D435F3-6D2E-9464-B3F0-05882DB93AB8}"/>
              </a:ext>
            </a:extLst>
          </p:cNvPr>
          <p:cNvSpPr/>
          <p:nvPr/>
        </p:nvSpPr>
        <p:spPr>
          <a:xfrm>
            <a:off x="28575" y="1284650"/>
            <a:ext cx="9829800" cy="294444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1A52DB-A284-236D-7074-E335A666A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692" y="1863218"/>
            <a:ext cx="5296639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따릉이 조회 서비스 - 개인 - Microsoft​ Edge 2023-12-07 04-18-09">
            <a:hlinkClick r:id="" action="ppaction://media"/>
            <a:extLst>
              <a:ext uri="{FF2B5EF4-FFF2-40B4-BE49-F238E27FC236}">
                <a16:creationId xmlns:a16="http://schemas.microsoft.com/office/drawing/2014/main" id="{5E6BB094-1DD2-86F8-8405-829BBA38F3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0E5CF4-6436-4CF4-7C3A-11D391808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9"/>
          <a:stretch/>
        </p:blipFill>
        <p:spPr>
          <a:xfrm>
            <a:off x="537883" y="352915"/>
            <a:ext cx="11483788" cy="61521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34EE4B-F15C-500B-C0F0-C89F923126FE}"/>
              </a:ext>
            </a:extLst>
          </p:cNvPr>
          <p:cNvSpPr/>
          <p:nvPr/>
        </p:nvSpPr>
        <p:spPr>
          <a:xfrm>
            <a:off x="537884" y="797859"/>
            <a:ext cx="1335741" cy="40341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4B04EB-3C01-8094-14E8-8C9EE4A32034}"/>
              </a:ext>
            </a:extLst>
          </p:cNvPr>
          <p:cNvSpPr/>
          <p:nvPr/>
        </p:nvSpPr>
        <p:spPr>
          <a:xfrm>
            <a:off x="537884" y="1201271"/>
            <a:ext cx="1595718" cy="40341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4BD529-244B-7D5E-4754-4054702E011F}"/>
              </a:ext>
            </a:extLst>
          </p:cNvPr>
          <p:cNvSpPr/>
          <p:nvPr/>
        </p:nvSpPr>
        <p:spPr>
          <a:xfrm>
            <a:off x="627530" y="1682074"/>
            <a:ext cx="5593977" cy="79785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9E9C9-5678-8234-A695-66A87826220C}"/>
              </a:ext>
            </a:extLst>
          </p:cNvPr>
          <p:cNvSpPr txBox="1"/>
          <p:nvPr/>
        </p:nvSpPr>
        <p:spPr>
          <a:xfrm>
            <a:off x="6427696" y="1842476"/>
            <a:ext cx="2850460" cy="4770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따릉이</a:t>
            </a:r>
            <a:r>
              <a:rPr lang="ko-KR" altLang="en-US" sz="2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사용기록 조회</a:t>
            </a:r>
            <a:endParaRPr lang="en-US" sz="25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DC560-B409-380F-4243-D583430CD8BC}"/>
              </a:ext>
            </a:extLst>
          </p:cNvPr>
          <p:cNvSpPr txBox="1"/>
          <p:nvPr/>
        </p:nvSpPr>
        <p:spPr>
          <a:xfrm>
            <a:off x="2438402" y="1205020"/>
            <a:ext cx="2658100" cy="4770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따릉이</a:t>
            </a:r>
            <a:r>
              <a:rPr lang="ko-KR" altLang="en-US" sz="2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총 사용시간</a:t>
            </a:r>
            <a:endParaRPr lang="en-US" sz="25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4D83A-1DC7-14BA-DD76-C16DA6635CA9}"/>
              </a:ext>
            </a:extLst>
          </p:cNvPr>
          <p:cNvSpPr txBox="1"/>
          <p:nvPr/>
        </p:nvSpPr>
        <p:spPr>
          <a:xfrm>
            <a:off x="2438402" y="724217"/>
            <a:ext cx="1656223" cy="4770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총 사용금액</a:t>
            </a:r>
            <a:endParaRPr lang="en-US" sz="25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4955AD-AFF1-A4A2-BB59-7301E3B83786}"/>
              </a:ext>
            </a:extLst>
          </p:cNvPr>
          <p:cNvSpPr/>
          <p:nvPr/>
        </p:nvSpPr>
        <p:spPr>
          <a:xfrm>
            <a:off x="627529" y="2534912"/>
            <a:ext cx="9897596" cy="397017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86C4A-478D-DCC9-E5BA-37F0DD8E8ED2}"/>
              </a:ext>
            </a:extLst>
          </p:cNvPr>
          <p:cNvSpPr txBox="1"/>
          <p:nvPr/>
        </p:nvSpPr>
        <p:spPr>
          <a:xfrm>
            <a:off x="10614771" y="3556976"/>
            <a:ext cx="1457450" cy="4770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위도</a:t>
            </a:r>
            <a:r>
              <a:rPr lang="en-US" altLang="ko-KR" sz="2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경도</a:t>
            </a:r>
            <a:endParaRPr lang="en-US" sz="25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6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9EB405-E072-6285-B8A6-23DE933E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1" y="1772596"/>
            <a:ext cx="7859222" cy="1895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FC7BC5-D85F-744F-E74D-D971A42A86BF}"/>
              </a:ext>
            </a:extLst>
          </p:cNvPr>
          <p:cNvSpPr txBox="1"/>
          <p:nvPr/>
        </p:nvSpPr>
        <p:spPr>
          <a:xfrm>
            <a:off x="452696" y="1438433"/>
            <a:ext cx="198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총 사용 시간 조회</a:t>
            </a:r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1C6D9-0526-8B30-6AC3-C5195A9C1F08}"/>
              </a:ext>
            </a:extLst>
          </p:cNvPr>
          <p:cNvSpPr txBox="1"/>
          <p:nvPr/>
        </p:nvSpPr>
        <p:spPr>
          <a:xfrm>
            <a:off x="473211" y="4002499"/>
            <a:ext cx="198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총 사용금액 조회</a:t>
            </a:r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9A1C70-3813-4A31-8B24-0ADADD3D2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11" y="4450637"/>
            <a:ext cx="3620005" cy="14003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DDCD82-031D-79ED-883E-E2A5FF9B73E7}"/>
              </a:ext>
            </a:extLst>
          </p:cNvPr>
          <p:cNvSpPr/>
          <p:nvPr/>
        </p:nvSpPr>
        <p:spPr>
          <a:xfrm>
            <a:off x="2931" y="0"/>
            <a:ext cx="12192000" cy="860700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F57E7-DCE1-05FA-CBB2-D421D7B8D998}"/>
              </a:ext>
            </a:extLst>
          </p:cNvPr>
          <p:cNvSpPr txBox="1"/>
          <p:nvPr/>
        </p:nvSpPr>
        <p:spPr>
          <a:xfrm>
            <a:off x="237067" y="194734"/>
            <a:ext cx="6563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 정보를 통한 </a:t>
            </a:r>
            <a:r>
              <a:rPr lang="ko-KR" altLang="en-US" sz="30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따릉이</a:t>
            </a:r>
            <a:r>
              <a:rPr lang="ko-KR" altLang="en-US" sz="3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사용기록 조회</a:t>
            </a:r>
          </a:p>
        </p:txBody>
      </p:sp>
    </p:spTree>
    <p:extLst>
      <p:ext uri="{BB962C8B-B14F-4D97-AF65-F5344CB8AC3E}">
        <p14:creationId xmlns:p14="http://schemas.microsoft.com/office/powerpoint/2010/main" val="1782167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9A0990-34CF-9C0D-8D4C-CE09937E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0" y="4238277"/>
            <a:ext cx="8830907" cy="15242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5E6179-0F67-CB65-DB97-3589A5B82006}"/>
              </a:ext>
            </a:extLst>
          </p:cNvPr>
          <p:cNvSpPr/>
          <p:nvPr/>
        </p:nvSpPr>
        <p:spPr>
          <a:xfrm>
            <a:off x="2931" y="0"/>
            <a:ext cx="12192000" cy="860700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05EC6-3446-0988-3E89-5E37187384BE}"/>
              </a:ext>
            </a:extLst>
          </p:cNvPr>
          <p:cNvSpPr txBox="1"/>
          <p:nvPr/>
        </p:nvSpPr>
        <p:spPr>
          <a:xfrm>
            <a:off x="237067" y="194734"/>
            <a:ext cx="6563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 정보를 통한 </a:t>
            </a:r>
            <a:r>
              <a:rPr lang="ko-KR" altLang="en-US" sz="30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따릉이</a:t>
            </a:r>
            <a:r>
              <a:rPr lang="ko-KR" altLang="en-US" sz="3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사용기록 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F47F9B-96B9-662A-AC95-B367176D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10" y="1645473"/>
            <a:ext cx="6792273" cy="168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6BD9B-1D62-2816-DCB7-BCD5C34B07A1}"/>
              </a:ext>
            </a:extLst>
          </p:cNvPr>
          <p:cNvSpPr txBox="1"/>
          <p:nvPr/>
        </p:nvSpPr>
        <p:spPr>
          <a:xfrm>
            <a:off x="493725" y="1286043"/>
            <a:ext cx="198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 기록 조회</a:t>
            </a:r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B6A56-C8D8-ACF7-89A9-746ED1FC5DAA}"/>
              </a:ext>
            </a:extLst>
          </p:cNvPr>
          <p:cNvSpPr txBox="1"/>
          <p:nvPr/>
        </p:nvSpPr>
        <p:spPr>
          <a:xfrm>
            <a:off x="473210" y="3756977"/>
            <a:ext cx="198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위도와 경도</a:t>
            </a:r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412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p Monthly Usage 외 페이지 1개 - 개인 - Microsoft​ Edge 2023-12-07 04-48-24">
            <a:hlinkClick r:id="" action="ppaction://media"/>
            <a:extLst>
              <a:ext uri="{FF2B5EF4-FFF2-40B4-BE49-F238E27FC236}">
                <a16:creationId xmlns:a16="http://schemas.microsoft.com/office/drawing/2014/main" id="{1BCC1A3F-9FB9-B86B-514D-E33F893CC2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192000" cy="655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66ACAC-8187-F6FA-97D6-BD5A8FE6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358" y="723797"/>
            <a:ext cx="7049484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7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E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181A93-88F8-E275-BE2F-08316AA9409E}"/>
              </a:ext>
            </a:extLst>
          </p:cNvPr>
          <p:cNvSpPr txBox="1"/>
          <p:nvPr/>
        </p:nvSpPr>
        <p:spPr>
          <a:xfrm>
            <a:off x="4617069" y="2998113"/>
            <a:ext cx="29578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감사합니다</a:t>
            </a:r>
            <a:endParaRPr lang="en-US" altLang="ko-KR" sz="5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7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울자전거 따릉이 - 무인대여시스템">
            <a:extLst>
              <a:ext uri="{FF2B5EF4-FFF2-40B4-BE49-F238E27FC236}">
                <a16:creationId xmlns:a16="http://schemas.microsoft.com/office/drawing/2014/main" id="{10302D81-1B9A-04F4-01FB-16757AD4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49" y="2922585"/>
            <a:ext cx="3496244" cy="7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DE783F-7113-E330-36D4-761C5C363B83}"/>
              </a:ext>
            </a:extLst>
          </p:cNvPr>
          <p:cNvSpPr txBox="1"/>
          <p:nvPr/>
        </p:nvSpPr>
        <p:spPr>
          <a:xfrm>
            <a:off x="138456" y="270356"/>
            <a:ext cx="1619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00B05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선정 이유</a:t>
            </a:r>
            <a:endParaRPr lang="en-US" sz="3000" dirty="0">
              <a:solidFill>
                <a:srgbClr val="00B05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0F9608-C40B-D7CA-0015-084341938129}"/>
              </a:ext>
            </a:extLst>
          </p:cNvPr>
          <p:cNvSpPr/>
          <p:nvPr/>
        </p:nvSpPr>
        <p:spPr>
          <a:xfrm>
            <a:off x="3248312" y="4178725"/>
            <a:ext cx="1964602" cy="1941518"/>
          </a:xfrm>
          <a:prstGeom prst="ellipse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91B9EC-B272-DDDD-D52D-A82311542284}"/>
              </a:ext>
            </a:extLst>
          </p:cNvPr>
          <p:cNvSpPr/>
          <p:nvPr/>
        </p:nvSpPr>
        <p:spPr>
          <a:xfrm>
            <a:off x="3168595" y="778661"/>
            <a:ext cx="1964602" cy="1941518"/>
          </a:xfrm>
          <a:prstGeom prst="ellipse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4DD47-3988-8EB2-4075-07094F9FE8A6}"/>
              </a:ext>
            </a:extLst>
          </p:cNvPr>
          <p:cNvSpPr txBox="1"/>
          <p:nvPr/>
        </p:nvSpPr>
        <p:spPr>
          <a:xfrm>
            <a:off x="4018033" y="1856704"/>
            <a:ext cx="53231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ppleSDGothicNeoL00" panose="02000503000000000000" pitchFamily="2" charset="-127"/>
              <a:buChar char="⁻"/>
              <a:defRPr/>
            </a:pPr>
            <a:r>
              <a:rPr lang="ko-KR" altLang="en-US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실제 공공데이터셋으로 제공되는 데이터로</a:t>
            </a:r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</a:t>
            </a:r>
          </a:p>
          <a:p>
            <a:pPr lvl="0">
              <a:defRPr/>
            </a:pPr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</a:t>
            </a:r>
            <a:r>
              <a:rPr lang="ko-KR" altLang="en-US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신뢰성 있는 데이터베이스를 제공할 수 있었다</a:t>
            </a:r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D7356-2BC8-11FB-A7B8-CEC211F3657E}"/>
              </a:ext>
            </a:extLst>
          </p:cNvPr>
          <p:cNvSpPr txBox="1"/>
          <p:nvPr/>
        </p:nvSpPr>
        <p:spPr>
          <a:xfrm>
            <a:off x="4018033" y="4796804"/>
            <a:ext cx="7411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ppleSDGothicNeoL00" panose="02000503000000000000" pitchFamily="2" charset="-127"/>
              <a:buChar char="⁻"/>
              <a:defRPr/>
            </a:pPr>
            <a:r>
              <a:rPr lang="ko-KR" altLang="en-US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위도와 경도 데이터가 존재했기 때문에</a:t>
            </a:r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이를 시각화 하고자 하였다</a:t>
            </a:r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7AD2C-B077-9BBF-9F89-2DA72743FAA0}"/>
              </a:ext>
            </a:extLst>
          </p:cNvPr>
          <p:cNvSpPr txBox="1"/>
          <p:nvPr/>
        </p:nvSpPr>
        <p:spPr>
          <a:xfrm>
            <a:off x="3738776" y="1453975"/>
            <a:ext cx="258954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1)</a:t>
            </a:r>
            <a:r>
              <a:rPr lang="ko-KR" altLang="en-US" sz="25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데이터셋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AC5AD9-C6DB-F54E-A5FE-534C56C13DDE}"/>
              </a:ext>
            </a:extLst>
          </p:cNvPr>
          <p:cNvSpPr txBox="1"/>
          <p:nvPr/>
        </p:nvSpPr>
        <p:spPr>
          <a:xfrm>
            <a:off x="3751788" y="4219733"/>
            <a:ext cx="24098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2) </a:t>
            </a:r>
            <a:r>
              <a:rPr lang="ko-KR" altLang="en-US" sz="25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시각화에 용이</a:t>
            </a:r>
          </a:p>
        </p:txBody>
      </p:sp>
      <p:sp>
        <p:nvSpPr>
          <p:cNvPr id="13" name="설명선: 굽은 선(테두리 없음) 12">
            <a:extLst>
              <a:ext uri="{FF2B5EF4-FFF2-40B4-BE49-F238E27FC236}">
                <a16:creationId xmlns:a16="http://schemas.microsoft.com/office/drawing/2014/main" id="{51BB7E06-D446-BCE9-C3CB-AC894E5860EF}"/>
              </a:ext>
            </a:extLst>
          </p:cNvPr>
          <p:cNvSpPr/>
          <p:nvPr/>
        </p:nvSpPr>
        <p:spPr>
          <a:xfrm>
            <a:off x="3686175" y="1319914"/>
            <a:ext cx="2409825" cy="741283"/>
          </a:xfrm>
          <a:prstGeom prst="callout2">
            <a:avLst>
              <a:gd name="adj1" fmla="val 57298"/>
              <a:gd name="adj2" fmla="val -823"/>
              <a:gd name="adj3" fmla="val 57298"/>
              <a:gd name="adj4" fmla="val -21410"/>
              <a:gd name="adj5" fmla="val 185741"/>
              <a:gd name="adj6" fmla="val -6484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설명선: 굽은 선(테두리 없음) 13">
            <a:extLst>
              <a:ext uri="{FF2B5EF4-FFF2-40B4-BE49-F238E27FC236}">
                <a16:creationId xmlns:a16="http://schemas.microsoft.com/office/drawing/2014/main" id="{DBB31941-15EE-B576-F761-4FEF30E53685}"/>
              </a:ext>
            </a:extLst>
          </p:cNvPr>
          <p:cNvSpPr/>
          <p:nvPr/>
        </p:nvSpPr>
        <p:spPr>
          <a:xfrm>
            <a:off x="3738776" y="4087619"/>
            <a:ext cx="2409825" cy="741283"/>
          </a:xfrm>
          <a:prstGeom prst="callout2">
            <a:avLst>
              <a:gd name="adj1" fmla="val 59868"/>
              <a:gd name="adj2" fmla="val -32"/>
              <a:gd name="adj3" fmla="val 59868"/>
              <a:gd name="adj4" fmla="val -33268"/>
              <a:gd name="adj5" fmla="val -19849"/>
              <a:gd name="adj6" fmla="val -5615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FA8F0-AA50-750F-3839-694A95D710B6}"/>
              </a:ext>
            </a:extLst>
          </p:cNvPr>
          <p:cNvSpPr/>
          <p:nvPr/>
        </p:nvSpPr>
        <p:spPr>
          <a:xfrm>
            <a:off x="0" y="0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FE46A-8B3C-C3E7-280D-F2B1C999DE5C}"/>
              </a:ext>
            </a:extLst>
          </p:cNvPr>
          <p:cNvSpPr/>
          <p:nvPr/>
        </p:nvSpPr>
        <p:spPr>
          <a:xfrm>
            <a:off x="-1" y="6663266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0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0FE8BE0-DBB2-D968-76B9-E55136DAD96B}"/>
              </a:ext>
            </a:extLst>
          </p:cNvPr>
          <p:cNvSpPr/>
          <p:nvPr/>
        </p:nvSpPr>
        <p:spPr>
          <a:xfrm>
            <a:off x="2931" y="0"/>
            <a:ext cx="12192000" cy="860700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48567-61AF-2BE4-313B-49F597D90DA5}"/>
              </a:ext>
            </a:extLst>
          </p:cNvPr>
          <p:cNvSpPr txBox="1"/>
          <p:nvPr/>
        </p:nvSpPr>
        <p:spPr>
          <a:xfrm>
            <a:off x="237067" y="194734"/>
            <a:ext cx="22862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프로그램 설명</a:t>
            </a:r>
            <a:endParaRPr lang="en-US" sz="3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40F00F-60E5-710D-0BCC-434F7BB8A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76" y="2313476"/>
            <a:ext cx="1986153" cy="19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4BC273-99E7-750F-6F1B-719671D4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42" y="2390997"/>
            <a:ext cx="2506256" cy="1705287"/>
          </a:xfrm>
          <a:prstGeom prst="rect">
            <a:avLst/>
          </a:prstGeom>
        </p:spPr>
      </p:pic>
      <p:pic>
        <p:nvPicPr>
          <p:cNvPr id="5126" name="Picture 6" descr="Android] 카카오맵을 2개 이상 ADD했을 때 발생하는 오류 대처 방법! DaumMap does not support that  two or more — IT Story">
            <a:extLst>
              <a:ext uri="{FF2B5EF4-FFF2-40B4-BE49-F238E27FC236}">
                <a16:creationId xmlns:a16="http://schemas.microsoft.com/office/drawing/2014/main" id="{6229543A-D5B6-5169-B53D-F3740ABE1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469" y="4701676"/>
            <a:ext cx="1892281" cy="143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A0565C-A537-9113-3F34-77D24D33FCC5}"/>
              </a:ext>
            </a:extLst>
          </p:cNvPr>
          <p:cNvSpPr txBox="1"/>
          <p:nvPr/>
        </p:nvSpPr>
        <p:spPr>
          <a:xfrm>
            <a:off x="5383100" y="1627919"/>
            <a:ext cx="13789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개발 환경</a:t>
            </a:r>
            <a:endParaRPr lang="en-US" sz="25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7165FE-DE14-CCB1-4581-5DAE23A88928}"/>
              </a:ext>
            </a:extLst>
          </p:cNvPr>
          <p:cNvSpPr txBox="1"/>
          <p:nvPr/>
        </p:nvSpPr>
        <p:spPr>
          <a:xfrm>
            <a:off x="1181162" y="1627919"/>
            <a:ext cx="18485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데이터베이스</a:t>
            </a:r>
            <a:endParaRPr lang="en-US" sz="25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4AEB6-C0DE-6DD6-13E1-F09F387D562E}"/>
              </a:ext>
            </a:extLst>
          </p:cNvPr>
          <p:cNvSpPr txBox="1"/>
          <p:nvPr/>
        </p:nvSpPr>
        <p:spPr>
          <a:xfrm>
            <a:off x="9162253" y="1627919"/>
            <a:ext cx="16562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조회</a:t>
            </a:r>
            <a:endParaRPr lang="en-US" sz="25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128" name="Picture 8" descr="HTML/CSS] #1 HTML이해하기">
            <a:extLst>
              <a:ext uri="{FF2B5EF4-FFF2-40B4-BE49-F238E27FC236}">
                <a16:creationId xmlns:a16="http://schemas.microsoft.com/office/drawing/2014/main" id="{D92A44A3-D5FB-E5C8-451A-3057F861A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9282" r="55823" b="17782"/>
          <a:stretch/>
        </p:blipFill>
        <p:spPr bwMode="auto">
          <a:xfrm>
            <a:off x="9128469" y="2064492"/>
            <a:ext cx="1723789" cy="235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A0E0E-A5CC-A565-EEED-BFB8F9ABFCB2}"/>
              </a:ext>
            </a:extLst>
          </p:cNvPr>
          <p:cNvSpPr txBox="1"/>
          <p:nvPr/>
        </p:nvSpPr>
        <p:spPr>
          <a:xfrm>
            <a:off x="3568925" y="2758701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pymysql</a:t>
            </a:r>
            <a:endParaRPr 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F9319CB-56A9-FD2B-5AE9-D67CB83BB79A}"/>
              </a:ext>
            </a:extLst>
          </p:cNvPr>
          <p:cNvCxnSpPr/>
          <p:nvPr/>
        </p:nvCxnSpPr>
        <p:spPr>
          <a:xfrm>
            <a:off x="3255229" y="3218497"/>
            <a:ext cx="1696916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3EE838-0F2E-F63B-4C73-BF7D81249C47}"/>
              </a:ext>
            </a:extLst>
          </p:cNvPr>
          <p:cNvSpPr txBox="1"/>
          <p:nvPr/>
        </p:nvSpPr>
        <p:spPr>
          <a:xfrm>
            <a:off x="7761861" y="278559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flask</a:t>
            </a:r>
            <a:endParaRPr 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ECADD5-45B9-1BC9-CAB9-D3FD325CFFD2}"/>
              </a:ext>
            </a:extLst>
          </p:cNvPr>
          <p:cNvCxnSpPr/>
          <p:nvPr/>
        </p:nvCxnSpPr>
        <p:spPr>
          <a:xfrm>
            <a:off x="7192960" y="3270529"/>
            <a:ext cx="1696916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01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A2367C-8AC7-6445-B960-BB43C2974F9B}"/>
              </a:ext>
            </a:extLst>
          </p:cNvPr>
          <p:cNvSpPr/>
          <p:nvPr/>
        </p:nvSpPr>
        <p:spPr>
          <a:xfrm>
            <a:off x="3166480" y="1352105"/>
            <a:ext cx="1996751" cy="1919774"/>
          </a:xfrm>
          <a:prstGeom prst="roundRect">
            <a:avLst>
              <a:gd name="adj" fmla="val 10466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  <a:effectLst>
            <a:glow rad="38100">
              <a:srgbClr val="60BE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회원</a:t>
            </a:r>
            <a:endParaRPr lang="en-US" altLang="ko-KR" sz="1500" dirty="0">
              <a:solidFill>
                <a:srgbClr val="60BE89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/>
            <a:endParaRPr lang="en-US" altLang="ko-KR" sz="1500" dirty="0">
              <a:solidFill>
                <a:srgbClr val="60BE8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유저번호</a:t>
            </a:r>
            <a:r>
              <a:rPr lang="en-US" altLang="ko-KR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(pk)</a:t>
            </a:r>
          </a:p>
          <a:p>
            <a:pPr algn="ctr"/>
            <a:r>
              <a:rPr lang="ko-KR" alt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유저아이디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유저비번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유저이름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유저이메일</a:t>
            </a:r>
            <a:endParaRPr lang="en-US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FC1AD07-6FF1-7D47-3989-E013965CD025}"/>
              </a:ext>
            </a:extLst>
          </p:cNvPr>
          <p:cNvSpPr/>
          <p:nvPr/>
        </p:nvSpPr>
        <p:spPr>
          <a:xfrm>
            <a:off x="3166480" y="3586122"/>
            <a:ext cx="1996751" cy="1919774"/>
          </a:xfrm>
          <a:prstGeom prst="roundRect">
            <a:avLst>
              <a:gd name="adj" fmla="val 10466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  <a:effectLst>
            <a:glow rad="38100">
              <a:srgbClr val="60BE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대여소</a:t>
            </a:r>
            <a:endParaRPr lang="en-US" altLang="ko-KR" sz="1500" dirty="0">
              <a:solidFill>
                <a:srgbClr val="60BE89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/>
            <a:endParaRPr lang="en-US" altLang="ko-KR" sz="1500" dirty="0">
              <a:solidFill>
                <a:srgbClr val="60BE8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대여소번호</a:t>
            </a:r>
            <a:r>
              <a:rPr lang="en-US" altLang="ko-KR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(pk)</a:t>
            </a: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대여소주소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상세주소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위도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경도</a:t>
            </a:r>
            <a:endParaRPr lang="en-US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D225682-7875-77B7-B623-72102EF7B393}"/>
              </a:ext>
            </a:extLst>
          </p:cNvPr>
          <p:cNvSpPr/>
          <p:nvPr/>
        </p:nvSpPr>
        <p:spPr>
          <a:xfrm>
            <a:off x="5493588" y="1352105"/>
            <a:ext cx="1996751" cy="1214924"/>
          </a:xfrm>
          <a:prstGeom prst="roundRect">
            <a:avLst>
              <a:gd name="adj" fmla="val 10466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  <a:effectLst>
            <a:glow rad="38100">
              <a:srgbClr val="60BE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자전거</a:t>
            </a:r>
            <a:endParaRPr lang="en-US" altLang="ko-KR" sz="1500" dirty="0">
              <a:solidFill>
                <a:srgbClr val="60BE89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/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자전거번호</a:t>
            </a:r>
            <a:r>
              <a:rPr lang="en-US" altLang="ko-KR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(pk)</a:t>
            </a: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대여소번호</a:t>
            </a:r>
            <a:endParaRPr lang="en-US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D69FA5-2D69-74A0-66F3-65490E4D0C2F}"/>
              </a:ext>
            </a:extLst>
          </p:cNvPr>
          <p:cNvSpPr/>
          <p:nvPr/>
        </p:nvSpPr>
        <p:spPr>
          <a:xfrm>
            <a:off x="7820696" y="1419676"/>
            <a:ext cx="1996751" cy="2509935"/>
          </a:xfrm>
          <a:prstGeom prst="roundRect">
            <a:avLst>
              <a:gd name="adj" fmla="val 10466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  <a:effectLst>
            <a:glow rad="38100">
              <a:srgbClr val="60BE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사용기록</a:t>
            </a:r>
            <a:endParaRPr lang="en-US" altLang="ko-KR" sz="1500" dirty="0">
              <a:solidFill>
                <a:srgbClr val="60BE89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/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기록번호</a:t>
            </a:r>
            <a:r>
              <a:rPr lang="en-US" altLang="ko-KR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(pk)</a:t>
            </a: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자전거번호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시작시간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종료시간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금액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시작대여소버호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반납대여소번호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유저아이디</a:t>
            </a:r>
            <a:endParaRPr lang="en-US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463B184-A102-7910-0CBE-52314BCDC571}"/>
              </a:ext>
            </a:extLst>
          </p:cNvPr>
          <p:cNvSpPr/>
          <p:nvPr/>
        </p:nvSpPr>
        <p:spPr>
          <a:xfrm>
            <a:off x="10191366" y="1419676"/>
            <a:ext cx="1716390" cy="2091224"/>
          </a:xfrm>
          <a:prstGeom prst="roundRect">
            <a:avLst>
              <a:gd name="adj" fmla="val 10466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  <a:effectLst>
            <a:glow rad="38100">
              <a:srgbClr val="60BE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카드</a:t>
            </a:r>
            <a:endParaRPr lang="en-US" altLang="ko-KR" sz="1500" dirty="0">
              <a:solidFill>
                <a:srgbClr val="60BE89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/>
            <a:endParaRPr lang="en-US" altLang="ko-KR" sz="1500" dirty="0">
              <a:solidFill>
                <a:srgbClr val="60BE8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카드아이디</a:t>
            </a:r>
            <a:r>
              <a:rPr lang="en-US" altLang="ko-KR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(pk)</a:t>
            </a:r>
          </a:p>
          <a:p>
            <a:pPr algn="ctr"/>
            <a:r>
              <a:rPr lang="ko-KR" alt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유저아이디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은행명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카드번호</a:t>
            </a:r>
            <a:endParaRPr lang="en-US" altLang="ko-KR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en-US" sz="1500" dirty="0" err="1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Cvc</a:t>
            </a:r>
            <a:endParaRPr lang="en-US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유효기간</a:t>
            </a:r>
            <a:endParaRPr lang="en-US" sz="1500" dirty="0">
              <a:solidFill>
                <a:srgbClr val="60BE89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82B453-CD73-2C68-9B72-95444EC85B0D}"/>
              </a:ext>
            </a:extLst>
          </p:cNvPr>
          <p:cNvSpPr/>
          <p:nvPr/>
        </p:nvSpPr>
        <p:spPr>
          <a:xfrm>
            <a:off x="2931" y="0"/>
            <a:ext cx="12192000" cy="860700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6C372-D6D4-AA8F-EA47-52075EA5DCA6}"/>
              </a:ext>
            </a:extLst>
          </p:cNvPr>
          <p:cNvSpPr txBox="1"/>
          <p:nvPr/>
        </p:nvSpPr>
        <p:spPr>
          <a:xfrm>
            <a:off x="237067" y="194734"/>
            <a:ext cx="11849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테이블</a:t>
            </a:r>
            <a:endParaRPr lang="en-US" sz="3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026" name="Picture 2" descr="서울 자전거 따릉이 이용 방법 중 제일 빠르게 대여 하기 (QR코드 대여 방법)">
            <a:extLst>
              <a:ext uri="{FF2B5EF4-FFF2-40B4-BE49-F238E27FC236}">
                <a16:creationId xmlns:a16="http://schemas.microsoft.com/office/drawing/2014/main" id="{B2D10A30-D9A3-A3B6-EAF9-30612FEC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438" y="5239004"/>
            <a:ext cx="2289840" cy="153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서울시 공공자전거 '따릉이' 어플 사용법 안내(설치~대여) &lt; 교통 &lt; 서울특별시">
            <a:extLst>
              <a:ext uri="{FF2B5EF4-FFF2-40B4-BE49-F238E27FC236}">
                <a16:creationId xmlns:a16="http://schemas.microsoft.com/office/drawing/2014/main" id="{8C7A75DA-A033-5622-7034-E685C96FB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 t="17145" r="26170" b="15752"/>
          <a:stretch/>
        </p:blipFill>
        <p:spPr bwMode="auto">
          <a:xfrm>
            <a:off x="241722" y="1276801"/>
            <a:ext cx="2637963" cy="489658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19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F2BBBAC2-C11D-C72D-F2E0-E85274C92DEE}"/>
              </a:ext>
            </a:extLst>
          </p:cNvPr>
          <p:cNvGrpSpPr/>
          <p:nvPr/>
        </p:nvGrpSpPr>
        <p:grpSpPr>
          <a:xfrm>
            <a:off x="3648512" y="1067557"/>
            <a:ext cx="4894972" cy="526005"/>
            <a:chOff x="1553437" y="1592636"/>
            <a:chExt cx="5520723" cy="56368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E1AA664-408F-800B-F2ED-796198063174}"/>
                </a:ext>
              </a:extLst>
            </p:cNvPr>
            <p:cNvSpPr/>
            <p:nvPr/>
          </p:nvSpPr>
          <p:spPr>
            <a:xfrm>
              <a:off x="1553437" y="1592636"/>
              <a:ext cx="1265963" cy="563689"/>
            </a:xfrm>
            <a:prstGeom prst="roundRect">
              <a:avLst>
                <a:gd name="adj" fmla="val 10466"/>
              </a:avLst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  <a:effectLst>
              <a:glow rad="38100">
                <a:srgbClr val="60BE89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60BE89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회원</a:t>
              </a:r>
              <a:endParaRPr lang="en-US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2E8F28-E66B-BEFE-C681-95975152A91F}"/>
                </a:ext>
              </a:extLst>
            </p:cNvPr>
            <p:cNvSpPr/>
            <p:nvPr/>
          </p:nvSpPr>
          <p:spPr>
            <a:xfrm>
              <a:off x="5808197" y="1592636"/>
              <a:ext cx="1265963" cy="563689"/>
            </a:xfrm>
            <a:prstGeom prst="roundRect">
              <a:avLst>
                <a:gd name="adj" fmla="val 10466"/>
              </a:avLst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  <a:effectLst>
              <a:glow rad="38100">
                <a:srgbClr val="60BE89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60BE89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카드</a:t>
              </a:r>
              <a:endParaRPr lang="en-US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B24178B-FA5F-F0D8-80AF-E85A139141D4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>
              <a:off x="2819400" y="1874481"/>
              <a:ext cx="298879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22D903-AA90-D372-22A8-B2A9F7F877F5}"/>
                </a:ext>
              </a:extLst>
            </p:cNvPr>
            <p:cNvSpPr txBox="1"/>
            <p:nvPr/>
          </p:nvSpPr>
          <p:spPr>
            <a:xfrm>
              <a:off x="4005001" y="1673077"/>
              <a:ext cx="616264" cy="4390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1:N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FC2DE1B-6614-A784-94C2-2B4D125482C2}"/>
              </a:ext>
            </a:extLst>
          </p:cNvPr>
          <p:cNvSpPr txBox="1"/>
          <p:nvPr/>
        </p:nvSpPr>
        <p:spPr>
          <a:xfrm>
            <a:off x="3712974" y="500010"/>
            <a:ext cx="47660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회원은 여러 개의 카드를 등록할 수 있다</a:t>
            </a:r>
            <a:r>
              <a:rPr lang="en-US" altLang="ko-KR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4A2977-516A-AB77-C74F-E1FF3302BA36}"/>
              </a:ext>
            </a:extLst>
          </p:cNvPr>
          <p:cNvSpPr txBox="1"/>
          <p:nvPr/>
        </p:nvSpPr>
        <p:spPr>
          <a:xfrm>
            <a:off x="3079196" y="2337600"/>
            <a:ext cx="60324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회원은 </a:t>
            </a:r>
            <a:r>
              <a:rPr lang="ko-KR" altLang="en-US" sz="23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따릉이를</a:t>
            </a:r>
            <a:r>
              <a:rPr lang="ko-KR" altLang="en-US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여러 번 사용할 수 있으며</a:t>
            </a:r>
            <a:endParaRPr lang="en-US" altLang="ko-KR" sz="23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하나의 자전거는 다양한 사용기록에 사용될 수 있다</a:t>
            </a:r>
            <a:r>
              <a:rPr lang="en-US" altLang="ko-KR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6E44A-0E50-063A-F713-9B16575EEE9B}"/>
              </a:ext>
            </a:extLst>
          </p:cNvPr>
          <p:cNvSpPr txBox="1"/>
          <p:nvPr/>
        </p:nvSpPr>
        <p:spPr>
          <a:xfrm>
            <a:off x="2951406" y="4761083"/>
            <a:ext cx="60516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대여대여소번호와</a:t>
            </a:r>
            <a:r>
              <a:rPr lang="ko-KR" altLang="en-US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3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반납대여소번호는</a:t>
            </a:r>
            <a:r>
              <a:rPr lang="ko-KR" altLang="en-US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같을 수 있으며</a:t>
            </a:r>
            <a:endParaRPr lang="en-US" altLang="ko-KR" sz="23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 대여소에는 여러 대의 자전거가 존재할 수 있다</a:t>
            </a:r>
            <a:r>
              <a:rPr lang="en-US" altLang="ko-KR" sz="23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A5A7A42-E58E-3C46-0C4A-E0972B81E6AB}"/>
              </a:ext>
            </a:extLst>
          </p:cNvPr>
          <p:cNvGrpSpPr/>
          <p:nvPr/>
        </p:nvGrpSpPr>
        <p:grpSpPr>
          <a:xfrm>
            <a:off x="1918157" y="3362255"/>
            <a:ext cx="8629221" cy="526005"/>
            <a:chOff x="829537" y="3521214"/>
            <a:chExt cx="9732343" cy="56368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74FFA02-70FD-B0FC-8A04-8C11E946F0E9}"/>
                </a:ext>
              </a:extLst>
            </p:cNvPr>
            <p:cNvSpPr/>
            <p:nvPr/>
          </p:nvSpPr>
          <p:spPr>
            <a:xfrm>
              <a:off x="829537" y="3521214"/>
              <a:ext cx="1265963" cy="563689"/>
            </a:xfrm>
            <a:prstGeom prst="roundRect">
              <a:avLst>
                <a:gd name="adj" fmla="val 10466"/>
              </a:avLst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  <a:effectLst>
              <a:glow rad="38100">
                <a:srgbClr val="60BE89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60BE89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회원</a:t>
              </a:r>
              <a:endParaRPr lang="en-US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33553B9-BAA3-281C-3F74-87C6C585F23D}"/>
                </a:ext>
              </a:extLst>
            </p:cNvPr>
            <p:cNvSpPr/>
            <p:nvPr/>
          </p:nvSpPr>
          <p:spPr>
            <a:xfrm>
              <a:off x="5084297" y="3521214"/>
              <a:ext cx="1265963" cy="563689"/>
            </a:xfrm>
            <a:prstGeom prst="roundRect">
              <a:avLst>
                <a:gd name="adj" fmla="val 10466"/>
              </a:avLst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  <a:effectLst>
              <a:glow rad="38100">
                <a:srgbClr val="60BE89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60BE89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사용기록</a:t>
              </a:r>
              <a:endParaRPr lang="en-US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4FC1F79-866C-9CB7-8F37-D9007399A9AE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095500" y="3803059"/>
              <a:ext cx="298879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8E9F7A-BF44-762A-2056-BF409B044B8B}"/>
                </a:ext>
              </a:extLst>
            </p:cNvPr>
            <p:cNvSpPr txBox="1"/>
            <p:nvPr/>
          </p:nvSpPr>
          <p:spPr>
            <a:xfrm>
              <a:off x="3281101" y="3607849"/>
              <a:ext cx="616264" cy="4390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1:N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5376326-0CC8-739A-E706-2B783FBD52EE}"/>
                </a:ext>
              </a:extLst>
            </p:cNvPr>
            <p:cNvSpPr/>
            <p:nvPr/>
          </p:nvSpPr>
          <p:spPr>
            <a:xfrm>
              <a:off x="9295917" y="3521214"/>
              <a:ext cx="1265963" cy="563689"/>
            </a:xfrm>
            <a:prstGeom prst="roundRect">
              <a:avLst>
                <a:gd name="adj" fmla="val 10466"/>
              </a:avLst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  <a:effectLst>
              <a:glow rad="38100">
                <a:srgbClr val="60BE89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60BE89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자전거</a:t>
              </a:r>
              <a:endParaRPr lang="en-US" dirty="0">
                <a:solidFill>
                  <a:srgbClr val="60BE89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10E808C-D5A8-2D51-DA38-ADB5BA308163}"/>
                </a:ext>
              </a:extLst>
            </p:cNvPr>
            <p:cNvCxnSpPr>
              <a:cxnSpLocks/>
              <a:stCxn id="16" idx="3"/>
              <a:endCxn id="31" idx="1"/>
            </p:cNvCxnSpPr>
            <p:nvPr/>
          </p:nvCxnSpPr>
          <p:spPr>
            <a:xfrm>
              <a:off x="6350260" y="3803059"/>
              <a:ext cx="294565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AAEF79-EBE7-2C99-7035-B22CAC43FDC1}"/>
                </a:ext>
              </a:extLst>
            </p:cNvPr>
            <p:cNvSpPr txBox="1"/>
            <p:nvPr/>
          </p:nvSpPr>
          <p:spPr>
            <a:xfrm>
              <a:off x="7537192" y="3607849"/>
              <a:ext cx="616264" cy="4390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N:1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17200F-C366-1F6D-F756-079A035F031C}"/>
              </a:ext>
            </a:extLst>
          </p:cNvPr>
          <p:cNvGrpSpPr/>
          <p:nvPr/>
        </p:nvGrpSpPr>
        <p:grpSpPr>
          <a:xfrm>
            <a:off x="1898548" y="5607546"/>
            <a:ext cx="8629222" cy="799832"/>
            <a:chOff x="829537" y="5332124"/>
            <a:chExt cx="9732344" cy="857134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6DFF654-3B8A-2D83-D563-52529DF64936}"/>
                </a:ext>
              </a:extLst>
            </p:cNvPr>
            <p:cNvGrpSpPr/>
            <p:nvPr/>
          </p:nvGrpSpPr>
          <p:grpSpPr>
            <a:xfrm>
              <a:off x="829537" y="5332124"/>
              <a:ext cx="9732344" cy="758898"/>
              <a:chOff x="829537" y="5332124"/>
              <a:chExt cx="9732344" cy="758898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568A3F2-EAD1-D378-802E-1039EA333B4A}"/>
                  </a:ext>
                </a:extLst>
              </p:cNvPr>
              <p:cNvSpPr/>
              <p:nvPr/>
            </p:nvSpPr>
            <p:spPr>
              <a:xfrm>
                <a:off x="829537" y="5504543"/>
                <a:ext cx="1265963" cy="563689"/>
              </a:xfrm>
              <a:prstGeom prst="roundRect">
                <a:avLst>
                  <a:gd name="adj" fmla="val 10466"/>
                </a:avLst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  <a:effectLst>
                <a:glow rad="38100">
                  <a:srgbClr val="60BE89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60BE89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사용기록</a:t>
                </a:r>
                <a:endParaRPr lang="en-US" dirty="0">
                  <a:solidFill>
                    <a:srgbClr val="60BE89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F74286B-DB1B-463C-E587-AE581EA22509}"/>
                  </a:ext>
                </a:extLst>
              </p:cNvPr>
              <p:cNvSpPr/>
              <p:nvPr/>
            </p:nvSpPr>
            <p:spPr>
              <a:xfrm>
                <a:off x="5004281" y="5527333"/>
                <a:ext cx="1265963" cy="563689"/>
              </a:xfrm>
              <a:prstGeom prst="roundRect">
                <a:avLst>
                  <a:gd name="adj" fmla="val 10466"/>
                </a:avLst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  <a:effectLst>
                <a:glow rad="38100">
                  <a:srgbClr val="60BE89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60BE89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대여소</a:t>
                </a:r>
                <a:endParaRPr lang="en-US" dirty="0">
                  <a:solidFill>
                    <a:srgbClr val="60BE89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58818F79-B2F4-458C-0C63-64F8F3312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4169" y="5570652"/>
                <a:ext cx="2891603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FF33E2-FF32-DB14-C0F6-162D7C15F92F}"/>
                  </a:ext>
                </a:extLst>
              </p:cNvPr>
              <p:cNvSpPr txBox="1"/>
              <p:nvPr/>
            </p:nvSpPr>
            <p:spPr>
              <a:xfrm>
                <a:off x="3233400" y="5332124"/>
                <a:ext cx="616264" cy="4390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1:N</a:t>
                </a: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51482FB-49F8-EC55-1A02-269BE6715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4169" y="5988763"/>
                <a:ext cx="2891603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BD7C53F-DAC1-1116-2B43-D89A274CB7AE}"/>
                  </a:ext>
                </a:extLst>
              </p:cNvPr>
              <p:cNvSpPr/>
              <p:nvPr/>
            </p:nvSpPr>
            <p:spPr>
              <a:xfrm>
                <a:off x="9295918" y="5527333"/>
                <a:ext cx="1265963" cy="563689"/>
              </a:xfrm>
              <a:prstGeom prst="roundRect">
                <a:avLst>
                  <a:gd name="adj" fmla="val 10466"/>
                </a:avLst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  <a:effectLst>
                <a:glow rad="38100">
                  <a:srgbClr val="60BE89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60BE89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자전거</a:t>
                </a:r>
                <a:endParaRPr lang="en-US" dirty="0">
                  <a:solidFill>
                    <a:srgbClr val="60BE89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CB13767F-2ECB-DD00-68D2-0DE884FE3656}"/>
                  </a:ext>
                </a:extLst>
              </p:cNvPr>
              <p:cNvCxnSpPr>
                <a:cxnSpLocks/>
                <a:stCxn id="23" idx="3"/>
                <a:endCxn id="28" idx="1"/>
              </p:cNvCxnSpPr>
              <p:nvPr/>
            </p:nvCxnSpPr>
            <p:spPr>
              <a:xfrm>
                <a:off x="6270244" y="5809178"/>
                <a:ext cx="3025674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EAE322-003F-096F-3A7D-6615C9F5A97D}"/>
                  </a:ext>
                </a:extLst>
              </p:cNvPr>
              <p:cNvSpPr txBox="1"/>
              <p:nvPr/>
            </p:nvSpPr>
            <p:spPr>
              <a:xfrm>
                <a:off x="7514956" y="5591178"/>
                <a:ext cx="616264" cy="4390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1:N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166F98-97A6-9687-2EF7-65C8A82F233F}"/>
                </a:ext>
              </a:extLst>
            </p:cNvPr>
            <p:cNvSpPr txBox="1"/>
            <p:nvPr/>
          </p:nvSpPr>
          <p:spPr>
            <a:xfrm>
              <a:off x="3233400" y="5750235"/>
              <a:ext cx="616264" cy="4390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1:N</a:t>
              </a: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83BFF2C-DD3F-52A8-0D61-1AF0700A0D04}"/>
              </a:ext>
            </a:extLst>
          </p:cNvPr>
          <p:cNvSpPr/>
          <p:nvPr/>
        </p:nvSpPr>
        <p:spPr>
          <a:xfrm>
            <a:off x="0" y="0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DBE757A-0D75-677B-3C5B-77A31A09874B}"/>
              </a:ext>
            </a:extLst>
          </p:cNvPr>
          <p:cNvSpPr/>
          <p:nvPr/>
        </p:nvSpPr>
        <p:spPr>
          <a:xfrm>
            <a:off x="-1" y="6663266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348567-61AF-2BE4-313B-49F597D90DA5}"/>
              </a:ext>
            </a:extLst>
          </p:cNvPr>
          <p:cNvSpPr txBox="1"/>
          <p:nvPr/>
        </p:nvSpPr>
        <p:spPr>
          <a:xfrm>
            <a:off x="99440" y="288207"/>
            <a:ext cx="906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1D071-FD35-BD90-C091-8E56FA43E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815746"/>
            <a:ext cx="7429501" cy="5506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9E03F-63AB-D789-090C-F5090C99875F}"/>
              </a:ext>
            </a:extLst>
          </p:cNvPr>
          <p:cNvSpPr/>
          <p:nvPr/>
        </p:nvSpPr>
        <p:spPr>
          <a:xfrm>
            <a:off x="0" y="0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5525A-97DB-31DA-A5A3-7466225335D4}"/>
              </a:ext>
            </a:extLst>
          </p:cNvPr>
          <p:cNvSpPr/>
          <p:nvPr/>
        </p:nvSpPr>
        <p:spPr>
          <a:xfrm>
            <a:off x="-1" y="6663266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EFBE600-4271-14CA-8F11-0BA5FFC3C790}"/>
              </a:ext>
            </a:extLst>
          </p:cNvPr>
          <p:cNvSpPr/>
          <p:nvPr/>
        </p:nvSpPr>
        <p:spPr>
          <a:xfrm>
            <a:off x="3162300" y="914400"/>
            <a:ext cx="1733550" cy="2762250"/>
          </a:xfrm>
          <a:prstGeom prst="roundRect">
            <a:avLst>
              <a:gd name="adj" fmla="val 8393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6206-4712-B91F-6C48-6115F8460891}"/>
              </a:ext>
            </a:extLst>
          </p:cNvPr>
          <p:cNvSpPr txBox="1"/>
          <p:nvPr/>
        </p:nvSpPr>
        <p:spPr>
          <a:xfrm>
            <a:off x="7059706" y="1148219"/>
            <a:ext cx="493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History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테이블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사용자 정보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대여소정보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자전거 정보 필요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2032ED-317E-4A7A-C333-CCC81E3632DD}"/>
              </a:ext>
            </a:extLst>
          </p:cNvPr>
          <p:cNvSpPr/>
          <p:nvPr/>
        </p:nvSpPr>
        <p:spPr>
          <a:xfrm>
            <a:off x="762000" y="1808181"/>
            <a:ext cx="1416424" cy="1972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2E7061-9337-5C5A-47B0-17ED50AC95E6}"/>
              </a:ext>
            </a:extLst>
          </p:cNvPr>
          <p:cNvSpPr/>
          <p:nvPr/>
        </p:nvSpPr>
        <p:spPr>
          <a:xfrm>
            <a:off x="815340" y="5641041"/>
            <a:ext cx="1493520" cy="1972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9C44DB-CEF8-96AA-FE25-8BB5C29AF6A2}"/>
              </a:ext>
            </a:extLst>
          </p:cNvPr>
          <p:cNvSpPr/>
          <p:nvPr/>
        </p:nvSpPr>
        <p:spPr>
          <a:xfrm>
            <a:off x="6179820" y="5084781"/>
            <a:ext cx="1638300" cy="1972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1BD2F0-A00D-62DF-54DC-D9D030C4E49D}"/>
              </a:ext>
            </a:extLst>
          </p:cNvPr>
          <p:cNvSpPr/>
          <p:nvPr/>
        </p:nvSpPr>
        <p:spPr>
          <a:xfrm>
            <a:off x="3209925" y="2310765"/>
            <a:ext cx="1217295" cy="1972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148693-9599-B034-1E7B-598A66249885}"/>
              </a:ext>
            </a:extLst>
          </p:cNvPr>
          <p:cNvSpPr/>
          <p:nvPr/>
        </p:nvSpPr>
        <p:spPr>
          <a:xfrm>
            <a:off x="3209925" y="2580134"/>
            <a:ext cx="1613535" cy="1972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BEFDF-B305-6CFE-68C5-B6F91B260705}"/>
              </a:ext>
            </a:extLst>
          </p:cNvPr>
          <p:cNvSpPr/>
          <p:nvPr/>
        </p:nvSpPr>
        <p:spPr>
          <a:xfrm>
            <a:off x="3222307" y="2845924"/>
            <a:ext cx="1463993" cy="1972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D7FFF1-4FE5-1A2E-AD78-4B6F1B2EB452}"/>
              </a:ext>
            </a:extLst>
          </p:cNvPr>
          <p:cNvSpPr/>
          <p:nvPr/>
        </p:nvSpPr>
        <p:spPr>
          <a:xfrm>
            <a:off x="3209925" y="3079303"/>
            <a:ext cx="1476375" cy="19722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34BDDF-8033-63DF-3789-8644054EDED3}"/>
              </a:ext>
            </a:extLst>
          </p:cNvPr>
          <p:cNvSpPr/>
          <p:nvPr/>
        </p:nvSpPr>
        <p:spPr>
          <a:xfrm>
            <a:off x="3257550" y="4443091"/>
            <a:ext cx="1270488" cy="20803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8F69D-AF6D-D96F-5645-830F958A3CC1}"/>
              </a:ext>
            </a:extLst>
          </p:cNvPr>
          <p:cNvSpPr txBox="1"/>
          <p:nvPr/>
        </p:nvSpPr>
        <p:spPr>
          <a:xfrm>
            <a:off x="941518" y="963553"/>
            <a:ext cx="124116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사용자 정보</a:t>
            </a:r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6DB94-99F5-E4A6-E095-5187729CA8CF}"/>
              </a:ext>
            </a:extLst>
          </p:cNvPr>
          <p:cNvSpPr txBox="1"/>
          <p:nvPr/>
        </p:nvSpPr>
        <p:spPr>
          <a:xfrm>
            <a:off x="1470212" y="3978912"/>
            <a:ext cx="105783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카드 정보</a:t>
            </a:r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F86A-ECB7-AE90-B652-6F1E461DB8A5}"/>
              </a:ext>
            </a:extLst>
          </p:cNvPr>
          <p:cNvSpPr txBox="1"/>
          <p:nvPr/>
        </p:nvSpPr>
        <p:spPr>
          <a:xfrm>
            <a:off x="3443287" y="455477"/>
            <a:ext cx="100965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사용기록</a:t>
            </a:r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DCE6-67A4-BF03-7E38-6DF405097B95}"/>
              </a:ext>
            </a:extLst>
          </p:cNvPr>
          <p:cNvSpPr txBox="1"/>
          <p:nvPr/>
        </p:nvSpPr>
        <p:spPr>
          <a:xfrm>
            <a:off x="4427220" y="3753395"/>
            <a:ext cx="12704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대여소 정보</a:t>
            </a:r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4CA30-FB34-2AE9-400D-1E826D5ACEF5}"/>
              </a:ext>
            </a:extLst>
          </p:cNvPr>
          <p:cNvSpPr txBox="1"/>
          <p:nvPr/>
        </p:nvSpPr>
        <p:spPr>
          <a:xfrm>
            <a:off x="7132322" y="4122727"/>
            <a:ext cx="12704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자전거 정보</a:t>
            </a:r>
            <a:endParaRPr 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" grpId="0" animBg="1"/>
      <p:bldP spid="8" grpId="0" animBg="1"/>
      <p:bldP spid="9" grpId="0" animBg="1"/>
      <p:bldP spid="11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21D071-FD35-BD90-C091-8E56FA43E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4" y="1129231"/>
            <a:ext cx="5845845" cy="43323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9E03F-63AB-D789-090C-F5090C99875F}"/>
              </a:ext>
            </a:extLst>
          </p:cNvPr>
          <p:cNvSpPr/>
          <p:nvPr/>
        </p:nvSpPr>
        <p:spPr>
          <a:xfrm>
            <a:off x="0" y="0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5525A-97DB-31DA-A5A3-7466225335D4}"/>
              </a:ext>
            </a:extLst>
          </p:cNvPr>
          <p:cNvSpPr/>
          <p:nvPr/>
        </p:nvSpPr>
        <p:spPr>
          <a:xfrm>
            <a:off x="-1" y="6663266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038233CA-209C-7CFF-31F6-571334F8ABA6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3400592" y="1222759"/>
            <a:ext cx="3531604" cy="3036251"/>
          </a:xfrm>
          <a:prstGeom prst="curved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5D17B76-34BA-3A75-09C9-89F8ED3D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520" y="635556"/>
            <a:ext cx="2487472" cy="6790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3420C0-1E49-75BA-8A38-C5D120ADA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16" b="8870"/>
          <a:stretch/>
        </p:blipFill>
        <p:spPr>
          <a:xfrm>
            <a:off x="6684520" y="1253719"/>
            <a:ext cx="4969415" cy="12974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40F359-8BC7-5EB4-C0DA-FDA2C8DFF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824" y="3315549"/>
            <a:ext cx="4862498" cy="25670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1F9879-6FC8-7F39-C907-1BA96BFCC2E2}"/>
              </a:ext>
            </a:extLst>
          </p:cNvPr>
          <p:cNvSpPr txBox="1"/>
          <p:nvPr/>
        </p:nvSpPr>
        <p:spPr>
          <a:xfrm>
            <a:off x="6576210" y="2741492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csv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파일 다운로드 후 </a:t>
            </a:r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Mysql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에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Import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하여 데이터 삽입 </a:t>
            </a:r>
            <a:endParaRPr 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7BAF4B-BFB3-B483-9888-4550B8295FE0}"/>
              </a:ext>
            </a:extLst>
          </p:cNvPr>
          <p:cNvSpPr txBox="1"/>
          <p:nvPr/>
        </p:nvSpPr>
        <p:spPr>
          <a:xfrm>
            <a:off x="99440" y="288207"/>
            <a:ext cx="11849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  <a:endParaRPr lang="en-US" sz="3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92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EC4318-F4D4-D37E-EF20-0A02649D8631}"/>
              </a:ext>
            </a:extLst>
          </p:cNvPr>
          <p:cNvSpPr/>
          <p:nvPr/>
        </p:nvSpPr>
        <p:spPr>
          <a:xfrm>
            <a:off x="0" y="0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A45E00-9EB4-9663-491D-B6E40EE3CA45}"/>
              </a:ext>
            </a:extLst>
          </p:cNvPr>
          <p:cNvSpPr/>
          <p:nvPr/>
        </p:nvSpPr>
        <p:spPr>
          <a:xfrm>
            <a:off x="-1" y="6663266"/>
            <a:ext cx="12192000" cy="194734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D463C-8F99-589D-D7ED-200F88EE966E}"/>
              </a:ext>
            </a:extLst>
          </p:cNvPr>
          <p:cNvSpPr txBox="1"/>
          <p:nvPr/>
        </p:nvSpPr>
        <p:spPr>
          <a:xfrm>
            <a:off x="99440" y="288207"/>
            <a:ext cx="3672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Faker </a:t>
            </a:r>
            <a:r>
              <a:rPr lang="ko-KR" alt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라이브러리 사용</a:t>
            </a:r>
            <a:endParaRPr lang="en-US" sz="3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EEB0C2-45E1-17D2-39E6-365392ED8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20074" y="1105615"/>
            <a:ext cx="2534004" cy="135273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17BE522-DCCB-436F-46DE-A1633A38A4A2}"/>
              </a:ext>
            </a:extLst>
          </p:cNvPr>
          <p:cNvCxnSpPr/>
          <p:nvPr/>
        </p:nvCxnSpPr>
        <p:spPr>
          <a:xfrm>
            <a:off x="6518031" y="507641"/>
            <a:ext cx="0" cy="605556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54A798-AED4-BE61-77A5-CF84CCFA25AD}"/>
              </a:ext>
            </a:extLst>
          </p:cNvPr>
          <p:cNvGrpSpPr/>
          <p:nvPr/>
        </p:nvGrpSpPr>
        <p:grpSpPr>
          <a:xfrm>
            <a:off x="6619872" y="546868"/>
            <a:ext cx="4047577" cy="1919713"/>
            <a:chOff x="5414044" y="222608"/>
            <a:chExt cx="4047577" cy="1919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B48B97-6D5F-DFFA-62DF-623FA82D9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833" y="565206"/>
              <a:ext cx="3942788" cy="15771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8DAF26-9455-9E1A-05A6-E332B6322239}"/>
                </a:ext>
              </a:extLst>
            </p:cNvPr>
            <p:cNvSpPr txBox="1"/>
            <p:nvPr/>
          </p:nvSpPr>
          <p:spPr>
            <a:xfrm>
              <a:off x="5414044" y="222608"/>
              <a:ext cx="771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-user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0333CF1-2A69-7ACA-8E07-6A31D3895048}"/>
              </a:ext>
            </a:extLst>
          </p:cNvPr>
          <p:cNvGrpSpPr/>
          <p:nvPr/>
        </p:nvGrpSpPr>
        <p:grpSpPr>
          <a:xfrm>
            <a:off x="10800799" y="1105615"/>
            <a:ext cx="1137875" cy="3169430"/>
            <a:chOff x="10701019" y="944819"/>
            <a:chExt cx="1137875" cy="316943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5FB3048-C476-6E1B-09E1-C8FB76CF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98" y="1361140"/>
              <a:ext cx="1047896" cy="27531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F50005-BBF0-91F1-6F5E-1C132B88FD3F}"/>
                </a:ext>
              </a:extLst>
            </p:cNvPr>
            <p:cNvSpPr txBox="1"/>
            <p:nvPr/>
          </p:nvSpPr>
          <p:spPr>
            <a:xfrm>
              <a:off x="10701019" y="944819"/>
              <a:ext cx="10711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-bicycle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DD3F739-2070-C628-B20A-18A3CE526217}"/>
              </a:ext>
            </a:extLst>
          </p:cNvPr>
          <p:cNvGrpSpPr/>
          <p:nvPr/>
        </p:nvGrpSpPr>
        <p:grpSpPr>
          <a:xfrm>
            <a:off x="6624055" y="4270038"/>
            <a:ext cx="4893861" cy="2120934"/>
            <a:chOff x="5556527" y="4263439"/>
            <a:chExt cx="4893861" cy="212093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50FAB6-721E-4FAB-71C9-031C6234A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835"/>
            <a:stretch/>
          </p:blipFill>
          <p:spPr>
            <a:xfrm>
              <a:off x="5619041" y="4581824"/>
              <a:ext cx="4831347" cy="180254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6092F8-C29D-01EA-F059-3E55F5838E2E}"/>
                </a:ext>
              </a:extLst>
            </p:cNvPr>
            <p:cNvSpPr txBox="1"/>
            <p:nvPr/>
          </p:nvSpPr>
          <p:spPr>
            <a:xfrm>
              <a:off x="5556527" y="4263439"/>
              <a:ext cx="1077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-history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031A6E-1F18-4BD8-D683-3FE286504D98}"/>
              </a:ext>
            </a:extLst>
          </p:cNvPr>
          <p:cNvGrpSpPr/>
          <p:nvPr/>
        </p:nvGrpSpPr>
        <p:grpSpPr>
          <a:xfrm>
            <a:off x="6619872" y="2489589"/>
            <a:ext cx="3486412" cy="1644302"/>
            <a:chOff x="5477420" y="2530529"/>
            <a:chExt cx="3486412" cy="16443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28EE32-39F5-4E9E-7571-2CF31E27CC10}"/>
                </a:ext>
              </a:extLst>
            </p:cNvPr>
            <p:cNvSpPr txBox="1"/>
            <p:nvPr/>
          </p:nvSpPr>
          <p:spPr>
            <a:xfrm>
              <a:off x="5477420" y="2530529"/>
              <a:ext cx="774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-card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0CF24D9-AAAD-D935-621B-7B9A98AF6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3166" y="2859656"/>
              <a:ext cx="3400666" cy="131517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30F5CF-2DA1-6DF5-9BB9-977080FFA420}"/>
              </a:ext>
            </a:extLst>
          </p:cNvPr>
          <p:cNvSpPr txBox="1"/>
          <p:nvPr/>
        </p:nvSpPr>
        <p:spPr>
          <a:xfrm>
            <a:off x="2936229" y="1406339"/>
            <a:ext cx="3470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생성 코드를 각 테이블마다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분리하여 작성하였다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C93D3FB-B3B9-39A6-4CE2-FF7272E31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079" y="3218826"/>
            <a:ext cx="4882941" cy="30042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8EE5627-84FD-5E5B-E332-97CD97F6E79F}"/>
              </a:ext>
            </a:extLst>
          </p:cNvPr>
          <p:cNvSpPr txBox="1"/>
          <p:nvPr/>
        </p:nvSpPr>
        <p:spPr>
          <a:xfrm>
            <a:off x="362079" y="2818716"/>
            <a:ext cx="3964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FK 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키는 테이블 조회하여 데이터 삽입 </a:t>
            </a:r>
            <a:endParaRPr 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184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060AFC-969C-7562-46FC-EBEA76C9193F}"/>
              </a:ext>
            </a:extLst>
          </p:cNvPr>
          <p:cNvSpPr/>
          <p:nvPr/>
        </p:nvSpPr>
        <p:spPr>
          <a:xfrm>
            <a:off x="2931" y="0"/>
            <a:ext cx="12192000" cy="860700"/>
          </a:xfrm>
          <a:prstGeom prst="rect">
            <a:avLst/>
          </a:prstGeom>
          <a:solidFill>
            <a:srgbClr val="60B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374E7-AA68-DED9-A8F8-D4CD89AB490C}"/>
              </a:ext>
            </a:extLst>
          </p:cNvPr>
          <p:cNvSpPr txBox="1"/>
          <p:nvPr/>
        </p:nvSpPr>
        <p:spPr>
          <a:xfrm>
            <a:off x="237067" y="194734"/>
            <a:ext cx="8515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기능</a:t>
            </a:r>
            <a:endParaRPr lang="en-US" sz="3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BBBA5-26E1-DA4A-5946-EC014AF3DF43}"/>
              </a:ext>
            </a:extLst>
          </p:cNvPr>
          <p:cNvSpPr txBox="1"/>
          <p:nvPr/>
        </p:nvSpPr>
        <p:spPr>
          <a:xfrm>
            <a:off x="1313392" y="1579523"/>
            <a:ext cx="33874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따릉이</a:t>
            </a:r>
            <a:r>
              <a:rPr lang="ko-KR" alt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사용기록 조회</a:t>
            </a:r>
            <a:endParaRPr lang="en-US" sz="3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3AEEA-5160-D49E-AD62-BB53700C79A4}"/>
              </a:ext>
            </a:extLst>
          </p:cNvPr>
          <p:cNvSpPr txBox="1"/>
          <p:nvPr/>
        </p:nvSpPr>
        <p:spPr>
          <a:xfrm>
            <a:off x="1313392" y="4285335"/>
            <a:ext cx="45897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자치구 별 </a:t>
            </a:r>
            <a:r>
              <a:rPr lang="ko-KR" altLang="en-US" sz="3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따릉이</a:t>
            </a:r>
            <a:r>
              <a:rPr lang="ko-KR" alt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거치대 정보</a:t>
            </a:r>
            <a:endParaRPr lang="en-US" sz="3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202C1-0166-1596-A295-7181AEE54BFF}"/>
              </a:ext>
            </a:extLst>
          </p:cNvPr>
          <p:cNvSpPr txBox="1"/>
          <p:nvPr/>
        </p:nvSpPr>
        <p:spPr>
          <a:xfrm>
            <a:off x="1313392" y="2527627"/>
            <a:ext cx="33874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따릉이</a:t>
            </a:r>
            <a:r>
              <a:rPr lang="ko-KR" alt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사용시간 조회</a:t>
            </a:r>
            <a:endParaRPr lang="en-US" sz="3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894A5-DAC5-4C79-1EF4-A1ACE5680AE7}"/>
              </a:ext>
            </a:extLst>
          </p:cNvPr>
          <p:cNvSpPr txBox="1"/>
          <p:nvPr/>
        </p:nvSpPr>
        <p:spPr>
          <a:xfrm>
            <a:off x="1313392" y="3377429"/>
            <a:ext cx="39228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따릉이</a:t>
            </a:r>
            <a:r>
              <a:rPr lang="ko-KR" alt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총 사용 금액 조회</a:t>
            </a:r>
            <a:endParaRPr lang="en-US" sz="3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CBFF5-6325-63E6-307A-3F244D908B0D}"/>
              </a:ext>
            </a:extLst>
          </p:cNvPr>
          <p:cNvSpPr txBox="1"/>
          <p:nvPr/>
        </p:nvSpPr>
        <p:spPr>
          <a:xfrm>
            <a:off x="1313392" y="5233439"/>
            <a:ext cx="4982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기간에 따른 사용금액 순위 </a:t>
            </a:r>
            <a:r>
              <a:rPr lang="en-US" altLang="ko-KR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r>
              <a:rPr lang="ko-KR" altLang="en-US" sz="3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명</a:t>
            </a:r>
            <a:endParaRPr lang="en-US" sz="3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68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272</Words>
  <Application>Microsoft Office PowerPoint</Application>
  <PresentationFormat>와이드스크린</PresentationFormat>
  <Paragraphs>105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나눔스퀘어_ac Bold</vt:lpstr>
      <vt:lpstr>AppleSDGothicNeoM00</vt:lpstr>
      <vt:lpstr>Calibri Light</vt:lpstr>
      <vt:lpstr>AppleSDGothicNeoH00</vt:lpstr>
      <vt:lpstr>AppleSDGothicNeoB00</vt:lpstr>
      <vt:lpstr>Calibri</vt:lpstr>
      <vt:lpstr>Arial</vt:lpstr>
      <vt:lpstr>AppleSDGothicNeoL00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Junghyun Park</dc:creator>
  <cp:lastModifiedBy>Junghyun Park</cp:lastModifiedBy>
  <cp:revision>29</cp:revision>
  <dcterms:created xsi:type="dcterms:W3CDTF">2023-12-06T17:35:49Z</dcterms:created>
  <dcterms:modified xsi:type="dcterms:W3CDTF">2023-12-08T05:16:03Z</dcterms:modified>
</cp:coreProperties>
</file>